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7" r:id="rId2"/>
    <p:sldId id="266" r:id="rId3"/>
    <p:sldId id="268" r:id="rId4"/>
    <p:sldId id="269" r:id="rId5"/>
    <p:sldId id="270" r:id="rId6"/>
    <p:sldId id="263" r:id="rId7"/>
    <p:sldId id="271" r:id="rId8"/>
    <p:sldId id="265" r:id="rId9"/>
    <p:sldId id="272" r:id="rId10"/>
    <p:sldId id="273" r:id="rId11"/>
    <p:sldId id="260" r:id="rId12"/>
    <p:sldId id="274" r:id="rId13"/>
    <p:sldId id="261" r:id="rId14"/>
    <p:sldId id="275" r:id="rId15"/>
    <p:sldId id="306" r:id="rId16"/>
    <p:sldId id="276" r:id="rId17"/>
    <p:sldId id="277" r:id="rId18"/>
    <p:sldId id="278" r:id="rId19"/>
    <p:sldId id="279" r:id="rId20"/>
    <p:sldId id="264" r:id="rId21"/>
    <p:sldId id="305" r:id="rId22"/>
    <p:sldId id="280" r:id="rId23"/>
    <p:sldId id="281" r:id="rId24"/>
    <p:sldId id="259" r:id="rId25"/>
    <p:sldId id="282" r:id="rId26"/>
    <p:sldId id="283" r:id="rId27"/>
    <p:sldId id="286" r:id="rId28"/>
    <p:sldId id="303" r:id="rId29"/>
    <p:sldId id="284" r:id="rId30"/>
    <p:sldId id="285" r:id="rId31"/>
    <p:sldId id="290" r:id="rId32"/>
    <p:sldId id="287" r:id="rId33"/>
    <p:sldId id="288" r:id="rId34"/>
    <p:sldId id="291" r:id="rId35"/>
    <p:sldId id="289" r:id="rId36"/>
    <p:sldId id="293" r:id="rId37"/>
    <p:sldId id="292" r:id="rId38"/>
    <p:sldId id="294" r:id="rId39"/>
    <p:sldId id="295" r:id="rId40"/>
    <p:sldId id="296" r:id="rId41"/>
    <p:sldId id="297" r:id="rId42"/>
    <p:sldId id="298" r:id="rId43"/>
    <p:sldId id="30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751FB4-E66E-4B37-AC08-45F216D81D1B}" type="datetimeFigureOut">
              <a:rPr lang="fa-IR" smtClean="0"/>
              <a:pPr/>
              <a:t>1434/08/25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E801C4-82AB-496D-B827-A01AB948CEE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2728-A392-45C5-93C0-D07C023CD7C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9DEE-28B0-417B-9EFF-20CA7B4F0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oop_electrical_excision_procedur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1271543-overview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competent_cervix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rfan-hezaveh.persiangig.com/image/تصویر%20بسم%20الله%20الرحمن%20الرحی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62000" y="1"/>
            <a:ext cx="75438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 fractional curettage  of the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endocervical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canal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and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endometrium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to exclude residual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squamous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or glandular disease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of the upper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endocervical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canal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or  of the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endometrium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yousefiz\Desktop\c7_conebiop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7199" y="102334"/>
            <a:ext cx="8153401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 base of the surgical site maintain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hemostasis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can be cauterized to or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hemostatic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sutures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 traditional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Sturmdorf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sutures are not advisable because of the risk of burying residual disease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Simple U-sutures placed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anteriorly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and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posteriorly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may be used if bleeding persists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yousefiz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0" y="838200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Indications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</a:rPr>
              <a:t>(ASCCP)   American Society for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</a:rPr>
              <a:t>Colposcopy</a:t>
            </a:r>
            <a:r>
              <a:rPr lang="en-US" sz="3200" dirty="0" smtClean="0">
                <a:latin typeface="Arial" pitchFamily="34" charset="0"/>
                <a:ea typeface="Calibri" pitchFamily="34" charset="0"/>
              </a:rPr>
              <a:t> and Cervical Pathology  issued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err="1" smtClean="0">
              <a:latin typeface="Arial" pitchFamily="34" charset="0"/>
              <a:ea typeface="Calibri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may be used either for diagnostic purposes 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for therapeutic purposes                              to remove pre-cancerous cells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Indications for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</a:rPr>
              <a:t> Diagnostic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</a:rPr>
              <a:t>conization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1.The lesion cannot be fully  visualized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2.The ECC is positive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3.There is significant discrepancy between the Pap smear and biopsy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4.A biopsy reveals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microinvasive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squamous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cell carcinoma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3200" dirty="0" smtClean="0">
                <a:latin typeface="Arial" pitchFamily="34" charset="0"/>
                <a:cs typeface="Arial" pitchFamily="34" charset="0"/>
              </a:rPr>
              <a:t>5.A biopsy reveals adenocarcinoma in situ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734198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Finding epithelial cell abnormalities in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absence of gross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or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colposcopic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lesions of the cervix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  <a:r>
              <a:rPr lang="en-US" altLang="zh-TW" sz="3200" b="1" dirty="0" smtClean="0">
                <a:ea typeface="PMingLiU" pitchFamily="18" charset="-120"/>
              </a:rPr>
              <a:t>HSIL ( CIN II / CIN III )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Unsatisfactory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colposcopy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  <a:r>
              <a:rPr lang="en-US" sz="3600" dirty="0" smtClean="0"/>
              <a:t>AGUS</a:t>
            </a:r>
            <a:endParaRPr lang="en-US" altLang="zh-TW" sz="2800" b="1" dirty="0" smtClean="0">
              <a:solidFill>
                <a:srgbClr val="FFFF00"/>
              </a:solidFill>
              <a:ea typeface="PMingLiU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3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8600" y="421958"/>
            <a:ext cx="891540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Therapeutic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Treatment of cervical cytological  abnormalities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err="1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CIN grades 2 and 3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Carcinoma in situ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Syntax-Roman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583016"/>
            <a:ext cx="8305799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Treatment   issued   :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Ablative      or       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excisional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excisional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treatments  include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(LEEP)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    Cold –knife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  ablative treatments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Electrocautery</a:t>
            </a: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Cold coagulation   Cryosurgery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Laser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81804"/>
            <a:ext cx="8077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Types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</a:rPr>
              <a:t>excisional</a:t>
            </a:r>
            <a:r>
              <a:rPr lang="en-US" sz="2800" dirty="0" smtClean="0">
                <a:latin typeface="Arial" pitchFamily="34" charset="0"/>
                <a:ea typeface="Calibri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  include: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Cold knife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Usually outpatient,    occasionally inpatient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  <a:hlinkClick r:id="rId2" tooltip="Loop electrical excision procedure"/>
              </a:rPr>
              <a:t>    loop electrical excision procedure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(LEEP)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Combined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usually refers to a procedure started with a laser and completed with a cold-knife technique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95400"/>
            <a:ext cx="8013284" cy="4616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Arial Rounded MT Bold" pitchFamily="34" charset="0"/>
              </a:rPr>
              <a:t>Cervical    </a:t>
            </a:r>
            <a:r>
              <a:rPr lang="en-US" sz="6000" b="1" dirty="0" err="1" smtClean="0">
                <a:latin typeface="Arial Rounded MT Bold" pitchFamily="34" charset="0"/>
              </a:rPr>
              <a:t>Conization</a:t>
            </a:r>
            <a:endParaRPr lang="en-US" sz="6000" b="1" dirty="0" smtClean="0">
              <a:latin typeface="Arial Rounded MT Bold" pitchFamily="34" charset="0"/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/>
            <a:r>
              <a:rPr lang="en-US" b="1" dirty="0" smtClean="0"/>
              <a:t> </a:t>
            </a:r>
          </a:p>
          <a:p>
            <a:pPr algn="ctr"/>
            <a:r>
              <a:rPr lang="en-US" b="1" dirty="0" err="1" smtClean="0"/>
              <a:t>Dr.Yousefi</a:t>
            </a:r>
            <a:endParaRPr lang="en-US" b="1" dirty="0" smtClean="0"/>
          </a:p>
          <a:p>
            <a:pPr algn="ctr"/>
            <a:r>
              <a:rPr lang="en-US" b="1" dirty="0" smtClean="0"/>
              <a:t> </a:t>
            </a:r>
            <a:r>
              <a:rPr lang="en-US" b="1" i="1" dirty="0" smtClean="0"/>
              <a:t>Professor  OF  </a:t>
            </a:r>
            <a:r>
              <a:rPr lang="en-US" b="1" dirty="0" smtClean="0"/>
              <a:t> </a:t>
            </a:r>
            <a:r>
              <a:rPr lang="en-US" b="1" i="1" dirty="0" smtClean="0"/>
              <a:t>Mashhad University</a:t>
            </a:r>
            <a:r>
              <a:rPr lang="en-US" b="1" dirty="0" smtClean="0"/>
              <a:t> of </a:t>
            </a:r>
            <a:r>
              <a:rPr lang="en-US" b="1" i="1" dirty="0" smtClean="0"/>
              <a:t>Medical Sciences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                           Gynecologist Oncologist</a:t>
            </a:r>
          </a:p>
          <a:p>
            <a:r>
              <a:rPr lang="en-US" altLang="ko-KR" sz="5400" b="1" dirty="0" smtClean="0"/>
              <a:t>    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health.rush.edu/healthinformation/graphics/images/en/102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81804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benefits and disadvantages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Cold-knife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provides the cleanest specimen margins for further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+mj-cs"/>
              </a:rPr>
              <a:t>histologic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study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but it is typically associated with more bleeding than laser or LEEP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it requires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  <a:hlinkClick r:id="rId2"/>
              </a:rPr>
              <a:t>general anesthesia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in most cases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228600"/>
            <a:ext cx="8610600" cy="84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Laser procedures are of longer duration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if low-power density is used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may "burn" the margins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thus interfering with histological diagnosis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 high cost of the procedure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 main advantage with this procedure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dots produced by the laser energy can be used to accurately outline the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exocervical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margins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4800" y="457200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LEEP procedures have several advantages Including: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Rapidity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preservation of the margins for histological evaluation and virtual bloodlessness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can perform LEEP procedures in the    office  or in other outpatient settings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tlasofpelvicsurgery.com/4Cervix/4ConizationoftheCervixbytheLoop/chap4sec4images/chap4sec4imag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4600" y="-936625"/>
            <a:ext cx="13792199" cy="779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659755"/>
            <a:ext cx="7391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electro coagulation    or   cryosurgery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Are   procedures that do not yield tissue for pathologic studies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their use should be limited 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those women in whom an accurate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preoperative diagnosis has been established by directed biopsy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3400" y="1389221"/>
            <a:ext cx="8001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Cold -knife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Controversies exist as 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the necessity of removing the entire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endocervical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canal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including the internal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os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, in all cases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treatment difficulties: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atrophy of the cervix post-menopausal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patients not easily observed  transformation zone is by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colposcopy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there are increased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treatment difficulties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Therefore, the effectiveness of the treatment of  (CIN2 and CIN3) in post-menopausal women needs to be investigated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flash1\My Pictures\Ch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3400" y="655847"/>
            <a:ext cx="8077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Side effects of the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</a:rPr>
              <a:t>conizaion</a:t>
            </a:r>
            <a:r>
              <a:rPr lang="en-US" sz="3200" dirty="0" smtClean="0">
                <a:latin typeface="Arial" pitchFamily="34" charset="0"/>
                <a:ea typeface="Calibri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may include: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cervical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stenosis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with resulting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hematometra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(collection of blood in uterus)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Intraoperative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or postoperative bleeding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624471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Cone Biopsy is a surgical procedure   with   removal</a:t>
            </a:r>
            <a:r>
              <a:rPr lang="en-US" sz="3200" dirty="0" smtClean="0">
                <a:latin typeface="Arial" pitchFamily="34" charset="0"/>
                <a:cs typeface="+mj-cs"/>
              </a:rPr>
              <a:t>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of   a cone shaped portion of the cervix 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 </a:t>
            </a:r>
            <a:endParaRPr lang="en-US" sz="3200" dirty="0" smtClean="0">
              <a:latin typeface="Arial" pitchFamily="34" charset="0"/>
              <a:cs typeface="+mj-cs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The extent of involvement of epithelium on the</a:t>
            </a:r>
            <a:r>
              <a:rPr lang="en-US" sz="3200" dirty="0" smtClean="0">
                <a:latin typeface="Arial" pitchFamily="34" charset="0"/>
                <a:cs typeface="+mj-cs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ectocervix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 has been clearly demarcated by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colposcopy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231F20"/>
                </a:solidFill>
                <a:latin typeface="Arial" pitchFamily="34" charset="0"/>
                <a:ea typeface="Calibri" pitchFamily="34" charset="0"/>
                <a:cs typeface="+mj-cs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Arial" pitchFamily="34" charset="0"/>
                <a:ea typeface="Calibri" pitchFamily="34" charset="0"/>
                <a:cs typeface="+mj-cs"/>
              </a:rPr>
              <a:t>Lugol's</a:t>
            </a:r>
            <a:r>
              <a:rPr lang="en-US" sz="3200" dirty="0" smtClean="0">
                <a:solidFill>
                  <a:srgbClr val="231F20"/>
                </a:solidFill>
                <a:latin typeface="Arial" pitchFamily="34" charset="0"/>
                <a:ea typeface="Calibri" pitchFamily="34" charset="0"/>
                <a:cs typeface="+mj-cs"/>
              </a:rPr>
              <a:t> iodine solution aids in this determination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181957"/>
            <a:ext cx="77724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If bleeding is heavier and does not settle quickly                                           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hemostasis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using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Monsel's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Rarely, sutures may be required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Infertility             </a:t>
            </a:r>
            <a:r>
              <a:rPr lang="en-US" sz="3200" dirty="0" smtClean="0">
                <a:solidFill>
                  <a:srgbClr val="231F2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Uterine perforation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231F20"/>
                </a:solidFill>
                <a:latin typeface="Arial" pitchFamily="34" charset="0"/>
                <a:ea typeface="Calibri" pitchFamily="34" charset="0"/>
                <a:cs typeface="Syntax-Roman"/>
              </a:rPr>
              <a:t>Anesthetic risk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increase the risk of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  <a:hlinkClick r:id="rId2" tooltip="Incompetent cervix"/>
              </a:rPr>
              <a:t>incompetent cervix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Pregnancy loss       and  Preterm birth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33400" y="152401"/>
            <a:ext cx="80772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Prophylactic cervical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cerclage</a:t>
            </a: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Did not prevent preterm delivery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The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cerclage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may itself be a risk factor for preterm delivery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Sutures can act as a foreign body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which may cause uterine irritability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And lead to contractions after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a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cerclage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procedure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09599" y="117158"/>
            <a:ext cx="7543801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Main cause of treatment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failure  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Risk factors of positive margins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 larger lesion area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Menopausal status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Carcinoma in situ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LEEP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Risk   factors for   recurrent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isease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Age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cytology grade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Menopause status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Margin involvement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HPV genotype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HPV viral load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Have all been observed as risk factors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In CIN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5800" y="1465421"/>
            <a:ext cx="75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Decrease of risk factors for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residual/         recurrent disease       after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Cytology or  curettage specimen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immediately after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(glandular   involvement)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04800" y="1008221"/>
            <a:ext cx="8153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Predicting the persistence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of HPV in CIN after  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HPV genotype 16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And margin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57200" y="228600"/>
            <a:ext cx="81534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Restrictions after this procedure?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Avoid any activities that require concentration for two days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(i.e. driving a car,            because some medications may make   drowsy or dizzy)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Avoid swimming in public swimming pools for about 3 weeks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Return   to work 5-7 days after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" y="0"/>
            <a:ext cx="853440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After a cone biopsy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Some vaginal bleeding is normal for up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1 -2 weeks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Some vaginal spotting 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discharge (bloody or dark brown)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may occur for about 3 weeks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Sexual intercourse should be avoided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for about 3 weeks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Douching should not be done </a:t>
            </a:r>
            <a:r>
              <a:rPr lang="en-US" sz="3200" dirty="0" smtClean="0">
                <a:latin typeface="Arial" pitchFamily="34" charset="0"/>
                <a:ea typeface="Calibri" pitchFamily="34" charset="0"/>
              </a:rPr>
              <a:t> for about 2- 3 weeks</a:t>
            </a: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81000" y="1143000"/>
            <a:ext cx="7924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Cervical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achieves cure rates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for high-grade CIN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of in excess of 95%   of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09600" y="1540445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Several reasons for the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absence of residual dysplasia in LEEP specimens  despite 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of  dysplasia is identified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by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colposcopic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biopsy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   (16.4%    - 17.7%)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3400" y="1049179"/>
            <a:ext cx="7924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endocervical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canal is sounded to guide the direction and depth of the excision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   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This incision does not need to be circular but should accommodate  excision of all atypical epithelium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A0905"/>
                </a:solidFill>
                <a:effectLst/>
                <a:latin typeface="Calibri" pitchFamily="34" charset="0"/>
                <a:ea typeface="Times New Roman" pitchFamily="18" charset="0"/>
                <a:cs typeface="+mj-cs"/>
              </a:rPr>
              <a:t> 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8763000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First,    the CIN lesion is focal and small and   removed completely by punch biopsy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Second,    the remaining small lesion after punch biopsy  may undergo spontaneous regression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Third,    CINs are missed and not removed by LEEP Residual disease during follow-up </a:t>
            </a:r>
          </a:p>
          <a:p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Fourth,    the wrong pathological report can be obtained fail pathologist to observe the area that contained the CIN</a:t>
            </a:r>
          </a:p>
          <a:p>
            <a:endParaRPr lang="en-US" sz="28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+mj-cs"/>
              </a:rPr>
              <a:t> Close follow-up of cases with no dysplasia in LEEP specimens is still needed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57200" y="421958"/>
            <a:ext cx="8077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Follow-up   after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: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Repeat Pap smears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and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colposcopy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should be performed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at 6 and 12 months  post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treatmen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09599" y="711563"/>
            <a:ext cx="777240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After several normal Pap test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the patient may return to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annual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screenin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particularly if a high risk HPV DNA test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    is negative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flash1\My Pictures\hoq5kfk20n9qovfcr8v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838200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 Thank    you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9600" y="1420576"/>
            <a:ext cx="7848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 extent of excision must be adjusted according to individual needs  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A small amount of normal tissue around the cone-shaped wedge of abnormal tissue is also removed so that a margin  free of abnormal cells is left in the cervix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ousefi\Desktop\DR YUSEFIZ\book\Gynecologic Onc\Section II = Disease Sites\Chapter 08 - Preinvasive Disease\figure_8.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3401" y="304800"/>
            <a:ext cx="82296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905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The excised specimen is tagged at the 12 o'clock position using suture to allow for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proper orientation by the pathologist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lvl="0" algn="just"/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conization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can provide more exact pathological information particularly</a:t>
            </a:r>
          </a:p>
          <a:p>
            <a:pPr lvl="0" algn="just"/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lvl="0" algn="just"/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in the evaluation of CIN grading  </a:t>
            </a:r>
          </a:p>
          <a:p>
            <a:pPr lvl="0" algn="just"/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lvl="0" algn="just"/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lvl="0" algn="just"/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and 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stromal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invasion </a:t>
            </a:r>
          </a:p>
          <a:p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5" name="Slide" r:id="rId3" imgW="5142136" imgH="342739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62000" y="735270"/>
            <a:ext cx="7620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High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endocervical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involvement fairly accurately is possible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Obtaining cytology specimens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by performing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endocervical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curettage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or by with an </a:t>
            </a:r>
            <a:r>
              <a:rPr lang="en-US" sz="3200" dirty="0" err="1" smtClean="0">
                <a:latin typeface="Arial" pitchFamily="34" charset="0"/>
                <a:ea typeface="Calibri" pitchFamily="34" charset="0"/>
                <a:cs typeface="+mj-cs"/>
              </a:rPr>
              <a:t>endocervical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+mj-cs"/>
              </a:rPr>
              <a:t> brush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1172</Words>
  <Application>Microsoft Office PowerPoint</Application>
  <PresentationFormat>On-screen Show (4:3)</PresentationFormat>
  <Paragraphs>320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MUMS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yousefiz</dc:creator>
  <cp:lastModifiedBy>yousefiz</cp:lastModifiedBy>
  <cp:revision>37</cp:revision>
  <dcterms:created xsi:type="dcterms:W3CDTF">2013-06-12T05:58:04Z</dcterms:created>
  <dcterms:modified xsi:type="dcterms:W3CDTF">2013-07-03T04:18:37Z</dcterms:modified>
</cp:coreProperties>
</file>